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5" r:id="rId18"/>
    <p:sldId id="276" r:id="rId19"/>
    <p:sldId id="277" r:id="rId20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88" autoAdjust="0"/>
    <p:restoredTop sz="90012" autoAdjust="0"/>
  </p:normalViewPr>
  <p:slideViewPr>
    <p:cSldViewPr snapToGrid="0" showGuides="1">
      <p:cViewPr varScale="1">
        <p:scale>
          <a:sx n="76" d="100"/>
          <a:sy n="76" d="100"/>
        </p:scale>
        <p:origin x="90" y="11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6EC131-DBF1-4FAB-80A2-5A7409E7754C}" type="datetimeFigureOut">
              <a:rPr kumimoji="1" lang="ja-JP" altLang="en-US" smtClean="0"/>
              <a:t>2016/9/20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99D926-2CE4-43D9-8725-FF9013F894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547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qgis</a:t>
            </a:r>
            <a:r>
              <a:rPr kumimoji="1" lang="ja-JP" altLang="en-US" dirty="0" smtClean="0"/>
              <a:t>でうまく表示できなかったため。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DD2AD-7520-4B4C-9DAB-882C86C42D48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8618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DD2AD-7520-4B4C-9DAB-882C86C42D48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908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2016/9/20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2016/9/20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2016/9/20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2016/9/20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2016/9/20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2016/9/20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2016/9/20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2016/9/20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2016/9/20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2016/9/20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2016/9/20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sourceforge.net/projects/saga-gis/file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3069129" y="2420495"/>
            <a:ext cx="30011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 smtClean="0"/>
              <a:t>18. </a:t>
            </a:r>
            <a:r>
              <a:rPr lang="zh-TW" altLang="en-US" sz="4000" dirty="0" smtClean="0"/>
              <a:t>空間</a:t>
            </a:r>
            <a:r>
              <a:rPr lang="ja-JP" altLang="en-US" sz="4000" dirty="0" smtClean="0"/>
              <a:t>補間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3520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29" y="110595"/>
            <a:ext cx="4223658" cy="4827038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616" y="599400"/>
            <a:ext cx="3854769" cy="341130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028700" y="4438650"/>
            <a:ext cx="809625" cy="2190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/>
          <p:nvPr/>
        </p:nvCxnSpPr>
        <p:spPr>
          <a:xfrm flipV="1">
            <a:off x="4133850" y="2847975"/>
            <a:ext cx="722766" cy="13620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1915856" y="5100537"/>
            <a:ext cx="53122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コマンドコンソールから</a:t>
            </a:r>
            <a:r>
              <a:rPr kumimoji="1" lang="en-US" altLang="ja-JP" sz="1600" dirty="0" err="1" smtClean="0"/>
              <a:t>v.surf.rst</a:t>
            </a:r>
            <a:r>
              <a:rPr kumimoji="1" lang="ja-JP" altLang="en-US" sz="1600" dirty="0" smtClean="0"/>
              <a:t>を入力し、</a:t>
            </a:r>
            <a:r>
              <a:rPr lang="en-US" altLang="ja-JP" sz="1600" dirty="0" smtClean="0"/>
              <a:t>Enter </a:t>
            </a:r>
            <a:r>
              <a:rPr lang="ja-JP" altLang="en-US" sz="1600" dirty="0" smtClean="0"/>
              <a:t>キーを押す</a:t>
            </a:r>
            <a:r>
              <a:rPr kumimoji="1" lang="ja-JP" altLang="en-US" sz="1600" dirty="0" smtClean="0"/>
              <a:t>。</a:t>
            </a:r>
            <a:endParaRPr kumimoji="1" lang="en-US" altLang="ja-JP" sz="1600" dirty="0" smtClean="0"/>
          </a:p>
          <a:p>
            <a:r>
              <a:rPr lang="ja-JP" altLang="en-US" sz="1600" dirty="0" smtClean="0"/>
              <a:t>入力するベクトルマップ名（地価データ）を選択する。</a:t>
            </a:r>
            <a:endParaRPr kumimoji="1" lang="ja-JP" altLang="en-US" sz="1600" dirty="0"/>
          </a:p>
        </p:txBody>
      </p:sp>
      <p:sp>
        <p:nvSpPr>
          <p:cNvPr id="9" name="正方形/長方形 8"/>
          <p:cNvSpPr/>
          <p:nvPr/>
        </p:nvSpPr>
        <p:spPr>
          <a:xfrm>
            <a:off x="4972050" y="1428750"/>
            <a:ext cx="2733675" cy="1714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9522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59" y="1099155"/>
            <a:ext cx="4156756" cy="351668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045" y="1099155"/>
            <a:ext cx="4156756" cy="3516689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381000" y="2524125"/>
            <a:ext cx="2171700" cy="180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4905375" y="2400300"/>
            <a:ext cx="2952750" cy="200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39724" y="4972050"/>
            <a:ext cx="866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パラメーターで地価データの列を選択し、出力から出力データの名称を入力し、実行をクリックする。</a:t>
            </a:r>
            <a:endParaRPr kumimoji="1" lang="ja-JP" altLang="en-US" sz="1600" dirty="0"/>
          </a:p>
        </p:txBody>
      </p:sp>
      <p:sp>
        <p:nvSpPr>
          <p:cNvPr id="7" name="正方形/長方形 6"/>
          <p:cNvSpPr/>
          <p:nvPr/>
        </p:nvSpPr>
        <p:spPr>
          <a:xfrm>
            <a:off x="6248400" y="3857625"/>
            <a:ext cx="533400" cy="161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6201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172" y="1148262"/>
            <a:ext cx="3976914" cy="3181531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11" y="1385207"/>
            <a:ext cx="3926114" cy="2944586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629" y="2542515"/>
            <a:ext cx="1364344" cy="876052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619636" y="4863140"/>
            <a:ext cx="790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左の図のように出力されるので、</a:t>
            </a:r>
            <a:r>
              <a:rPr kumimoji="1" lang="en-US" altLang="ja-JP" sz="1600" b="1" dirty="0" smtClean="0"/>
              <a:t>QGIS</a:t>
            </a:r>
            <a:r>
              <a:rPr kumimoji="1" lang="ja-JP" altLang="en-US" sz="1600" b="1" dirty="0" smtClean="0"/>
              <a:t>で読み込み、レイヤのプロパティから配色を整える。</a:t>
            </a:r>
            <a:endParaRPr kumimoji="1" lang="ja-JP" altLang="en-US" sz="1600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7858125" y="1685925"/>
            <a:ext cx="142875" cy="123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/>
          <p:nvPr/>
        </p:nvCxnSpPr>
        <p:spPr>
          <a:xfrm flipH="1">
            <a:off x="7724775" y="1885950"/>
            <a:ext cx="161925" cy="8530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619636" y="5201694"/>
            <a:ext cx="40334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先ほどのマップセットをＱＧＩＳから読み込む。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974787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11" y="1266734"/>
            <a:ext cx="3976914" cy="3181531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630619"/>
            <a:ext cx="1763712" cy="129957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754" y="1266734"/>
            <a:ext cx="3976914" cy="3181531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697929" y="4789600"/>
            <a:ext cx="3748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先ほど作成したラスタデータを読み込む。</a:t>
            </a:r>
            <a:endParaRPr kumimoji="1" lang="ja-JP" altLang="en-US" sz="1600" b="1" dirty="0"/>
          </a:p>
        </p:txBody>
      </p:sp>
      <p:sp>
        <p:nvSpPr>
          <p:cNvPr id="4" name="正方形/長方形 3"/>
          <p:cNvSpPr/>
          <p:nvPr/>
        </p:nvSpPr>
        <p:spPr>
          <a:xfrm>
            <a:off x="3897312" y="1779400"/>
            <a:ext cx="141288" cy="144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>
            <a:stCxn id="4" idx="1"/>
          </p:cNvCxnSpPr>
          <p:nvPr/>
        </p:nvCxnSpPr>
        <p:spPr>
          <a:xfrm flipH="1">
            <a:off x="3476625" y="1851725"/>
            <a:ext cx="420687" cy="6819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 flipV="1">
            <a:off x="3301489" y="3762543"/>
            <a:ext cx="1609159" cy="150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535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142" y="252639"/>
            <a:ext cx="6059715" cy="4847772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3161998" y="5276850"/>
            <a:ext cx="39308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値</a:t>
            </a:r>
            <a:r>
              <a:rPr lang="ja-JP" altLang="en-US" sz="1600" b="1" dirty="0" smtClean="0"/>
              <a:t>に応じて</a:t>
            </a:r>
            <a:r>
              <a:rPr kumimoji="1" lang="ja-JP" altLang="en-US" sz="1600" b="1" dirty="0" smtClean="0"/>
              <a:t>配色を整え、</a:t>
            </a:r>
            <a:r>
              <a:rPr kumimoji="1" lang="en-US" altLang="ja-JP" sz="1600" b="1" dirty="0" smtClean="0"/>
              <a:t>QGIS</a:t>
            </a:r>
            <a:r>
              <a:rPr kumimoji="1" lang="ja-JP" altLang="en-US" sz="1600" b="1" dirty="0" smtClean="0"/>
              <a:t>で表示する。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99772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u="none" dirty="0">
                <a:solidFill>
                  <a:srgbClr val="0070C0"/>
                </a:solidFill>
              </a:rPr>
              <a:t>クリギング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49031" y="747616"/>
            <a:ext cx="7409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SAGA GIS</a:t>
            </a:r>
            <a:r>
              <a:rPr kumimoji="1" lang="ja-JP" altLang="en-US" sz="1600" dirty="0" smtClean="0"/>
              <a:t>を利用し、通常クリギングを実行する。</a:t>
            </a:r>
            <a:endParaRPr kumimoji="1" lang="en-US" altLang="ja-JP" sz="1600" dirty="0" smtClean="0"/>
          </a:p>
          <a:p>
            <a:r>
              <a:rPr kumimoji="1" lang="ja-JP" altLang="en-US" sz="1600" dirty="0" smtClean="0"/>
              <a:t>ソフトウェアは、</a:t>
            </a:r>
            <a:r>
              <a:rPr lang="en-GB" altLang="ja-JP" sz="1600" dirty="0">
                <a:hlinkClick r:id="rId2"/>
              </a:rPr>
              <a:t>https://sourceforge.net/projects/saga-gis/files</a:t>
            </a:r>
            <a:r>
              <a:rPr lang="en-GB" altLang="ja-JP" sz="1600" dirty="0" smtClean="0">
                <a:hlinkClick r:id="rId2"/>
              </a:rPr>
              <a:t>/</a:t>
            </a:r>
            <a:r>
              <a:rPr lang="ja-JP" altLang="en-US" sz="1600" dirty="0" smtClean="0"/>
              <a:t>からダウンロードする。</a:t>
            </a:r>
            <a:endParaRPr kumimoji="1" lang="ja-JP" altLang="en-US" sz="16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44770" y="4683223"/>
            <a:ext cx="8252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SAGA GIS</a:t>
            </a:r>
            <a:r>
              <a:rPr kumimoji="1" lang="ja-JP" altLang="en-US" sz="1600" b="1" dirty="0" smtClean="0"/>
              <a:t>を起動し、</a:t>
            </a:r>
            <a:r>
              <a:rPr lang="en-US" altLang="ja-JP" sz="1600" b="1" dirty="0" smtClean="0"/>
              <a:t>File &gt; Shapes &gt; Load </a:t>
            </a:r>
            <a:r>
              <a:rPr lang="ja-JP" altLang="en-US" sz="1600" b="1" dirty="0" smtClean="0"/>
              <a:t>から</a:t>
            </a:r>
            <a:r>
              <a:rPr lang="ja-JP" altLang="en-US" sz="1600" b="1" dirty="0"/>
              <a:t>ポイントデータ（地価データ）を読み込む</a:t>
            </a:r>
            <a:r>
              <a:rPr lang="ja-JP" altLang="en-US" sz="1600" b="1" dirty="0" smtClean="0"/>
              <a:t>。</a:t>
            </a:r>
            <a:endParaRPr lang="en-US" altLang="ja-JP" sz="1600" b="1" dirty="0" smtClean="0"/>
          </a:p>
          <a:p>
            <a:r>
              <a:rPr lang="en-US" altLang="ja-JP" sz="1600" b="1" dirty="0" smtClean="0"/>
              <a:t>Manager</a:t>
            </a:r>
            <a:r>
              <a:rPr lang="ja-JP" altLang="en-US" sz="1600" b="1" dirty="0" smtClean="0"/>
              <a:t>から</a:t>
            </a:r>
            <a:r>
              <a:rPr lang="en-US" altLang="ja-JP" sz="1600" b="1" dirty="0" smtClean="0"/>
              <a:t>Tree</a:t>
            </a:r>
            <a:r>
              <a:rPr lang="ja-JP" altLang="en-US" sz="1600" b="1" dirty="0" smtClean="0"/>
              <a:t>タブをクリックし、</a:t>
            </a:r>
            <a:r>
              <a:rPr lang="ja-JP" altLang="en-US" sz="1600" b="1" dirty="0"/>
              <a:t>入力</a:t>
            </a:r>
            <a:r>
              <a:rPr lang="ja-JP" altLang="en-US" sz="1600" b="1" dirty="0" smtClean="0"/>
              <a:t>したデータをダブルクリックするとデータが表示される。</a:t>
            </a:r>
            <a:endParaRPr lang="en-US" altLang="ja-JP" sz="1600" b="1" dirty="0" smtClean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770" y="1510459"/>
            <a:ext cx="3547738" cy="285199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299" y="1907916"/>
            <a:ext cx="2294261" cy="183540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295" y="1435243"/>
            <a:ext cx="3659008" cy="2927207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3533775" y="3527166"/>
            <a:ext cx="304800" cy="1494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/>
          <p:cNvCxnSpPr/>
          <p:nvPr/>
        </p:nvCxnSpPr>
        <p:spPr>
          <a:xfrm>
            <a:off x="1219200" y="2028825"/>
            <a:ext cx="2219325" cy="14668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V="1">
            <a:off x="3907684" y="2289094"/>
            <a:ext cx="1205975" cy="12869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>
            <a:off x="5326909" y="2189708"/>
            <a:ext cx="950066" cy="993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226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850" y="546735"/>
            <a:ext cx="4419600" cy="353568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245211" y="4455891"/>
            <a:ext cx="7083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Geoprocessing &gt; Spatial </a:t>
            </a:r>
            <a:r>
              <a:rPr kumimoji="1" lang="en-US" altLang="ja-JP" sz="1600" b="1" dirty="0" err="1" smtClean="0"/>
              <a:t>Geostatistics</a:t>
            </a:r>
            <a:r>
              <a:rPr kumimoji="1" lang="en-US" altLang="ja-JP" sz="1600" b="1" dirty="0" smtClean="0"/>
              <a:t> &gt; Ordinary Kriging </a:t>
            </a:r>
            <a:r>
              <a:rPr kumimoji="1" lang="ja-JP" altLang="en-US" sz="1600" b="1" dirty="0" smtClean="0"/>
              <a:t>をクリックする。</a:t>
            </a:r>
            <a:endParaRPr kumimoji="1" lang="en-US" altLang="ja-JP" sz="1600" b="1" dirty="0" smtClean="0"/>
          </a:p>
          <a:p>
            <a:r>
              <a:rPr kumimoji="1" lang="en-US" altLang="ja-JP" sz="1600" b="1" dirty="0" smtClean="0"/>
              <a:t>points</a:t>
            </a:r>
            <a:r>
              <a:rPr kumimoji="1" lang="ja-JP" altLang="en-US" sz="1600" b="1" dirty="0" smtClean="0"/>
              <a:t>で地価データを選択し、</a:t>
            </a:r>
            <a:r>
              <a:rPr kumimoji="1" lang="en-US" altLang="ja-JP" sz="1600" b="1" dirty="0" smtClean="0"/>
              <a:t>Attribute</a:t>
            </a:r>
            <a:r>
              <a:rPr kumimoji="1" lang="ja-JP" altLang="en-US" sz="1600" b="1" dirty="0" smtClean="0"/>
              <a:t>で地価の列を選択し、ＯＫをクリックする。</a:t>
            </a:r>
            <a:endParaRPr kumimoji="1" lang="ja-JP" altLang="en-US" sz="1600" b="1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46735"/>
            <a:ext cx="4429125" cy="3551105"/>
          </a:xfrm>
          <a:prstGeom prst="rect">
            <a:avLst/>
          </a:prstGeom>
        </p:spPr>
      </p:pic>
      <p:cxnSp>
        <p:nvCxnSpPr>
          <p:cNvPr id="6" name="直線矢印コネクタ 5"/>
          <p:cNvCxnSpPr/>
          <p:nvPr/>
        </p:nvCxnSpPr>
        <p:spPr>
          <a:xfrm flipV="1">
            <a:off x="2281287" y="1121790"/>
            <a:ext cx="2375554" cy="6221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235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1057770"/>
            <a:ext cx="4241800" cy="339675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1047582"/>
            <a:ext cx="4298950" cy="3446736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814919" y="4965700"/>
            <a:ext cx="7443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バリオグラムが表示されるので</a:t>
            </a:r>
            <a:r>
              <a:rPr kumimoji="1" lang="en-US" altLang="ja-JP" sz="1600" b="1" dirty="0" smtClean="0"/>
              <a:t>OK</a:t>
            </a:r>
            <a:r>
              <a:rPr kumimoji="1" lang="ja-JP" altLang="en-US" sz="1600" b="1" dirty="0" smtClean="0"/>
              <a:t>をクリックし、次のウインドウも</a:t>
            </a:r>
            <a:r>
              <a:rPr kumimoji="1" lang="en-US" altLang="ja-JP" sz="1600" b="1" dirty="0" smtClean="0"/>
              <a:t>Okay</a:t>
            </a:r>
            <a:r>
              <a:rPr kumimoji="1" lang="ja-JP" altLang="en-US" sz="1600" b="1" dirty="0" smtClean="0"/>
              <a:t>をクリックする。</a:t>
            </a:r>
            <a:endParaRPr kumimoji="1" lang="ja-JP" altLang="en-US" sz="1600" b="1" dirty="0"/>
          </a:p>
        </p:txBody>
      </p:sp>
      <p:sp>
        <p:nvSpPr>
          <p:cNvPr id="6" name="正方形/長方形 5"/>
          <p:cNvSpPr/>
          <p:nvPr/>
        </p:nvSpPr>
        <p:spPr>
          <a:xfrm>
            <a:off x="257175" y="1266825"/>
            <a:ext cx="1371600" cy="123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 flipV="1">
            <a:off x="1657350" y="1323975"/>
            <a:ext cx="6819900" cy="95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8534400" y="1257300"/>
            <a:ext cx="323850" cy="123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9355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737" y="247015"/>
            <a:ext cx="5978525" cy="478282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2971137" y="5215066"/>
            <a:ext cx="3498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クリギングされたデータが表示できた。</a:t>
            </a:r>
            <a:endParaRPr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1222484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109183" cy="5715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056" y="2097990"/>
            <a:ext cx="3468944" cy="2781268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4950223" y="1262248"/>
            <a:ext cx="4193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データを</a:t>
            </a:r>
            <a:r>
              <a:rPr kumimoji="1" lang="en-US" altLang="ja-JP" sz="1600" b="1" dirty="0" err="1" smtClean="0"/>
              <a:t>Geotiff</a:t>
            </a:r>
            <a:r>
              <a:rPr kumimoji="1" lang="ja-JP" altLang="en-US" sz="1600" b="1" dirty="0" smtClean="0"/>
              <a:t>でエクスポートすることも可能</a:t>
            </a:r>
            <a:endParaRPr kumimoji="1" lang="en-US" altLang="ja-JP" sz="1600" b="1" dirty="0" smtClean="0"/>
          </a:p>
        </p:txBody>
      </p:sp>
      <p:sp>
        <p:nvSpPr>
          <p:cNvPr id="6" name="正方形/長方形 5"/>
          <p:cNvSpPr/>
          <p:nvPr/>
        </p:nvSpPr>
        <p:spPr>
          <a:xfrm>
            <a:off x="2793083" y="1020647"/>
            <a:ext cx="1486686" cy="1671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1687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175273" y="11278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u="sng" dirty="0">
                <a:solidFill>
                  <a:srgbClr val="0070C0"/>
                </a:solidFill>
              </a:rPr>
              <a:t>空間補間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336330" y="1426339"/>
            <a:ext cx="473225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/>
              <a:t>【</a:t>
            </a:r>
            <a:r>
              <a:rPr lang="ja-JP" altLang="en-US" sz="1600" b="1" dirty="0" smtClean="0"/>
              <a:t>実習データ</a:t>
            </a:r>
            <a:r>
              <a:rPr lang="en-US" altLang="ja-JP" sz="1600" b="1" dirty="0" smtClean="0"/>
              <a:t>】</a:t>
            </a:r>
            <a:endParaRPr lang="en-US" altLang="ja-JP" sz="1600" b="1" dirty="0"/>
          </a:p>
          <a:p>
            <a:r>
              <a:rPr lang="ja-JP" altLang="en-US" sz="1600" b="1" dirty="0"/>
              <a:t>・国土数値情報　平成</a:t>
            </a:r>
            <a:r>
              <a:rPr lang="en-US" altLang="ja-JP" sz="1600" b="1" dirty="0"/>
              <a:t>27</a:t>
            </a:r>
            <a:r>
              <a:rPr lang="ja-JP" altLang="en-US" sz="1600" b="1" dirty="0"/>
              <a:t>年東京都地価公示　を加工</a:t>
            </a:r>
            <a:endParaRPr lang="en-US" altLang="ja-JP" sz="1600" b="1" dirty="0"/>
          </a:p>
          <a:p>
            <a:r>
              <a:rPr lang="ja-JP" altLang="en-US" sz="1600" b="1" dirty="0"/>
              <a:t>　　　　　　　　　　　東京都行政区画　を加工</a:t>
            </a:r>
            <a:endParaRPr lang="en-US" altLang="ja-JP" sz="1600" b="1" dirty="0"/>
          </a:p>
          <a:p>
            <a:r>
              <a:rPr lang="ja-JP" altLang="en-US" sz="1600" b="1" dirty="0" smtClean="0"/>
              <a:t>・基盤地図情報　東京都　標高点を加工</a:t>
            </a:r>
            <a:endParaRPr lang="en-US" altLang="ja-JP" sz="1600" b="1" dirty="0" smtClean="0"/>
          </a:p>
          <a:p>
            <a:endParaRPr lang="en-US" altLang="ja-JP" sz="1600" b="1" dirty="0" smtClean="0"/>
          </a:p>
          <a:p>
            <a:endParaRPr lang="en-US" altLang="ja-JP" sz="1600" b="1" dirty="0" smtClean="0"/>
          </a:p>
          <a:p>
            <a:r>
              <a:rPr lang="en-US" altLang="ja-JP" sz="1600" b="1" dirty="0" smtClean="0"/>
              <a:t>【</a:t>
            </a:r>
            <a:r>
              <a:rPr lang="ja-JP" altLang="en-US" sz="1600" b="1" dirty="0" smtClean="0"/>
              <a:t>実習内容</a:t>
            </a:r>
            <a:r>
              <a:rPr lang="en-US" altLang="ja-JP" sz="1600" b="1" dirty="0" smtClean="0"/>
              <a:t>】</a:t>
            </a:r>
          </a:p>
          <a:p>
            <a:r>
              <a:rPr lang="ja-JP" altLang="en-US" sz="1600" b="1" dirty="0"/>
              <a:t>・不整三角網（</a:t>
            </a:r>
            <a:r>
              <a:rPr lang="en-US" altLang="ja-JP" sz="1600" b="1" dirty="0"/>
              <a:t>QGIS</a:t>
            </a:r>
            <a:r>
              <a:rPr lang="ja-JP" altLang="en-US" sz="1600" b="1" dirty="0" smtClean="0"/>
              <a:t>）</a:t>
            </a:r>
            <a:endParaRPr kumimoji="1" lang="en-US" altLang="ja-JP" sz="1600" b="1" dirty="0" smtClean="0"/>
          </a:p>
          <a:p>
            <a:r>
              <a:rPr kumimoji="1" lang="ja-JP" altLang="en-US" sz="1600" b="1" dirty="0" smtClean="0"/>
              <a:t>・</a:t>
            </a:r>
            <a:r>
              <a:rPr lang="zh-TW" altLang="en-US" sz="1600" b="1" dirty="0"/>
              <a:t>逆距離加重法</a:t>
            </a:r>
            <a:r>
              <a:rPr kumimoji="1" lang="ja-JP" altLang="en-US" sz="1600" b="1" dirty="0" smtClean="0"/>
              <a:t>（</a:t>
            </a:r>
            <a:r>
              <a:rPr kumimoji="1" lang="en-US" altLang="ja-JP" sz="1600" b="1" dirty="0" smtClean="0"/>
              <a:t>QGIS</a:t>
            </a:r>
            <a:r>
              <a:rPr kumimoji="1" lang="ja-JP" altLang="en-US" sz="1600" b="1" dirty="0" smtClean="0"/>
              <a:t>）</a:t>
            </a:r>
            <a:endParaRPr kumimoji="1" lang="en-US" altLang="ja-JP" sz="1600" b="1" dirty="0" smtClean="0"/>
          </a:p>
          <a:p>
            <a:r>
              <a:rPr lang="ja-JP" altLang="en-US" sz="1600" b="1" dirty="0" smtClean="0"/>
              <a:t>・スプライン補間</a:t>
            </a:r>
            <a:r>
              <a:rPr lang="ja-JP" altLang="en-US" sz="1600" b="1" dirty="0"/>
              <a:t>（</a:t>
            </a:r>
            <a:r>
              <a:rPr lang="en-US" altLang="ja-JP" sz="1600" b="1" dirty="0" smtClean="0"/>
              <a:t>QGIS,GRASS</a:t>
            </a:r>
            <a:r>
              <a:rPr lang="ja-JP" altLang="en-US" sz="1600" b="1" dirty="0" smtClean="0"/>
              <a:t>）</a:t>
            </a:r>
            <a:endParaRPr lang="en-US" altLang="ja-JP" sz="1600" b="1" dirty="0" smtClean="0"/>
          </a:p>
          <a:p>
            <a:r>
              <a:rPr kumimoji="1" lang="ja-JP" altLang="en-US" sz="1600" b="1" dirty="0" smtClean="0"/>
              <a:t>・クリギング</a:t>
            </a:r>
            <a:r>
              <a:rPr lang="ja-JP" altLang="en-US" sz="1600" b="1" dirty="0" smtClean="0"/>
              <a:t>（</a:t>
            </a:r>
            <a:r>
              <a:rPr lang="en-US" altLang="ja-JP" sz="1600" b="1" dirty="0" smtClean="0"/>
              <a:t>SAGA</a:t>
            </a:r>
            <a:r>
              <a:rPr lang="ja-JP" altLang="en-US" sz="1600" b="1" dirty="0" smtClean="0"/>
              <a:t>）</a:t>
            </a:r>
            <a:endParaRPr lang="en-US" altLang="ja-JP" sz="1600" b="1" dirty="0" smtClean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42" y="1339333"/>
            <a:ext cx="3795418" cy="303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53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71474" y="157691"/>
            <a:ext cx="8620125" cy="505354"/>
          </a:xfrm>
        </p:spPr>
        <p:txBody>
          <a:bodyPr>
            <a:normAutofit fontScale="90000"/>
          </a:bodyPr>
          <a:lstStyle/>
          <a:p>
            <a:r>
              <a:rPr lang="ja-JP" altLang="en-US" sz="3600" b="1" u="none" dirty="0">
                <a:solidFill>
                  <a:srgbClr val="0070C0"/>
                </a:solidFill>
              </a:rPr>
              <a:t>不整三角網</a:t>
            </a:r>
            <a:r>
              <a:rPr lang="ja-JP" altLang="en-US" sz="3600" b="1" u="none" dirty="0" smtClean="0">
                <a:solidFill>
                  <a:srgbClr val="0070C0"/>
                </a:solidFill>
              </a:rPr>
              <a:t>（</a:t>
            </a:r>
            <a:r>
              <a:rPr lang="en-US" altLang="ja-JP" sz="3600" b="1" u="none" dirty="0" err="1" smtClean="0">
                <a:solidFill>
                  <a:srgbClr val="0070C0"/>
                </a:solidFill>
              </a:rPr>
              <a:t>TIN:Triangulated</a:t>
            </a:r>
            <a:r>
              <a:rPr lang="en-US" altLang="ja-JP" sz="3600" b="1" u="none" dirty="0" smtClean="0">
                <a:solidFill>
                  <a:srgbClr val="0070C0"/>
                </a:solidFill>
              </a:rPr>
              <a:t> </a:t>
            </a:r>
            <a:r>
              <a:rPr lang="en-US" altLang="ja-JP" sz="3600" b="1" u="none" dirty="0" err="1" smtClean="0">
                <a:solidFill>
                  <a:srgbClr val="0070C0"/>
                </a:solidFill>
              </a:rPr>
              <a:t>lrregular</a:t>
            </a:r>
            <a:r>
              <a:rPr lang="en-US" altLang="ja-JP" sz="3600" b="1" u="none" dirty="0" smtClean="0">
                <a:solidFill>
                  <a:srgbClr val="0070C0"/>
                </a:solidFill>
              </a:rPr>
              <a:t> Network</a:t>
            </a:r>
            <a:r>
              <a:rPr lang="ja-JP" altLang="en-US" sz="3600" b="1" u="none" dirty="0" smtClean="0">
                <a:solidFill>
                  <a:srgbClr val="0070C0"/>
                </a:solidFill>
              </a:rPr>
              <a:t>）</a:t>
            </a:r>
            <a:endParaRPr kumimoji="1" lang="ja-JP" altLang="en-US" u="none" dirty="0">
              <a:solidFill>
                <a:srgbClr val="0070C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012949" y="667122"/>
            <a:ext cx="5162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 smtClean="0"/>
              <a:t>東京都の標高点を利用し、</a:t>
            </a:r>
            <a:r>
              <a:rPr lang="en-US" altLang="ja-JP" sz="1600" b="1" dirty="0" smtClean="0"/>
              <a:t>TIN</a:t>
            </a:r>
            <a:r>
              <a:rPr lang="ja-JP" altLang="en-US" sz="1600" b="1" dirty="0" smtClean="0"/>
              <a:t>で補間を行う。</a:t>
            </a:r>
            <a:endParaRPr lang="en-US" altLang="ja-JP" sz="1600" b="1" dirty="0" smtClean="0"/>
          </a:p>
          <a:p>
            <a:r>
              <a:rPr lang="ja-JP" altLang="en-US" sz="1600" b="1" dirty="0" smtClean="0"/>
              <a:t>補間されたラスタデータをもとに、等高線を作成する。</a:t>
            </a:r>
            <a:endParaRPr kumimoji="1" lang="ja-JP" altLang="en-US" sz="1600" b="1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1174" y="1376252"/>
            <a:ext cx="3827764" cy="307181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656" y="1376252"/>
            <a:ext cx="3930065" cy="209470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656" y="3633365"/>
            <a:ext cx="3930065" cy="2094705"/>
          </a:xfrm>
          <a:prstGeom prst="rect">
            <a:avLst/>
          </a:prstGeom>
        </p:spPr>
      </p:pic>
      <p:cxnSp>
        <p:nvCxnSpPr>
          <p:cNvPr id="4" name="直線矢印コネクタ 3"/>
          <p:cNvCxnSpPr/>
          <p:nvPr/>
        </p:nvCxnSpPr>
        <p:spPr>
          <a:xfrm>
            <a:off x="2571750" y="1771650"/>
            <a:ext cx="2473906" cy="1047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5753100" y="2076450"/>
            <a:ext cx="495300" cy="123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5742849" y="1667460"/>
            <a:ext cx="1048476" cy="1137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742849" y="1829092"/>
            <a:ext cx="1048476" cy="1137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68275" y="4494524"/>
            <a:ext cx="44037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ラスタ＞データ補間＞データ補間をクリック。</a:t>
            </a:r>
            <a:endParaRPr kumimoji="1" lang="en-US" altLang="ja-JP" sz="1600" b="1" dirty="0" smtClean="0"/>
          </a:p>
          <a:p>
            <a:r>
              <a:rPr lang="ja-JP" altLang="en-US" sz="1600" b="1" dirty="0" smtClean="0"/>
              <a:t>ベクタレイヤから標高点、補完する属性は、標高データの列を選択し、追加をクリック。</a:t>
            </a:r>
            <a:endParaRPr lang="en-US" altLang="ja-JP" sz="1600" b="1" dirty="0" smtClean="0"/>
          </a:p>
          <a:p>
            <a:r>
              <a:rPr kumimoji="1" lang="ja-JP" altLang="en-US" sz="1600" b="1" dirty="0" smtClean="0"/>
              <a:t>タイプを点に変更する。</a:t>
            </a:r>
            <a:endParaRPr kumimoji="1" lang="ja-JP" altLang="en-US" sz="1600" b="1" dirty="0"/>
          </a:p>
        </p:txBody>
      </p:sp>
      <p:sp>
        <p:nvSpPr>
          <p:cNvPr id="13" name="正方形/長方形 12"/>
          <p:cNvSpPr/>
          <p:nvPr/>
        </p:nvSpPr>
        <p:spPr>
          <a:xfrm>
            <a:off x="6181725" y="4599754"/>
            <a:ext cx="609600" cy="1341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矢印コネクタ 14"/>
          <p:cNvCxnSpPr>
            <a:stCxn id="6" idx="2"/>
          </p:cNvCxnSpPr>
          <p:nvPr/>
        </p:nvCxnSpPr>
        <p:spPr>
          <a:xfrm>
            <a:off x="6000750" y="2200275"/>
            <a:ext cx="323850" cy="23721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26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49" y="663045"/>
            <a:ext cx="4443851" cy="236855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875" y="663045"/>
            <a:ext cx="3905250" cy="159067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525" y="2857500"/>
            <a:ext cx="3967298" cy="211455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923925" y="1019175"/>
            <a:ext cx="1200150" cy="123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409699" y="1887009"/>
            <a:ext cx="714375" cy="1227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/>
          <p:nvPr/>
        </p:nvCxnSpPr>
        <p:spPr>
          <a:xfrm flipV="1">
            <a:off x="2278061" y="1250949"/>
            <a:ext cx="1657351" cy="5524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923925" y="1473199"/>
            <a:ext cx="590550" cy="107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238624" y="1000125"/>
            <a:ext cx="180975" cy="1905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-1" y="3407305"/>
            <a:ext cx="50768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ベクタレイヤで境界ポリゴンを選択し、追加をクリックする。</a:t>
            </a:r>
            <a:endParaRPr kumimoji="1" lang="en-US" altLang="ja-JP" sz="1600" b="1" dirty="0" smtClean="0"/>
          </a:p>
          <a:p>
            <a:r>
              <a:rPr lang="ja-JP" altLang="en-US" sz="1600" b="1" dirty="0"/>
              <a:t>タイプ</a:t>
            </a:r>
            <a:r>
              <a:rPr lang="ja-JP" altLang="en-US" sz="1600" b="1" dirty="0" smtClean="0"/>
              <a:t>をブレークラインに設定する。</a:t>
            </a:r>
            <a:endParaRPr lang="en-US" altLang="ja-JP" sz="1600" b="1" dirty="0" smtClean="0"/>
          </a:p>
          <a:p>
            <a:endParaRPr kumimoji="1" lang="en-US" altLang="ja-JP" sz="1600" b="1" dirty="0"/>
          </a:p>
          <a:p>
            <a:r>
              <a:rPr lang="ja-JP" altLang="en-US" sz="1600" b="1" dirty="0" smtClean="0"/>
              <a:t>設定ボタンから、補間方法をキュービックに設定し、ＯＫをクリックする。</a:t>
            </a:r>
            <a:endParaRPr lang="en-US" altLang="ja-JP" sz="1600" b="1" dirty="0" smtClean="0"/>
          </a:p>
          <a:p>
            <a:endParaRPr kumimoji="1" lang="en-US" altLang="ja-JP" sz="1600" b="1" dirty="0"/>
          </a:p>
          <a:p>
            <a:r>
              <a:rPr lang="ja-JP" altLang="en-US" sz="1600" b="1" dirty="0" smtClean="0"/>
              <a:t>補完法を三角形分割補間（ＴＩＮ）とする。</a:t>
            </a:r>
            <a:endParaRPr lang="en-US" altLang="ja-JP" sz="1600" b="1" dirty="0" smtClean="0"/>
          </a:p>
          <a:p>
            <a:r>
              <a:rPr lang="ja-JP" altLang="en-US" sz="1600" b="1" dirty="0" smtClean="0"/>
              <a:t>出力ファイル先とファイル名を指定し、ＯＫをクリックする。</a:t>
            </a:r>
            <a:endParaRPr kumimoji="1"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6892199" y="1362075"/>
            <a:ext cx="1785076" cy="146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6657975" y="2076450"/>
            <a:ext cx="691061" cy="9551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/>
          <p:cNvSpPr/>
          <p:nvPr/>
        </p:nvSpPr>
        <p:spPr>
          <a:xfrm>
            <a:off x="6358799" y="1875368"/>
            <a:ext cx="727801" cy="2010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8146325" y="4770968"/>
            <a:ext cx="407126" cy="124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7279549" y="4056593"/>
            <a:ext cx="1594575" cy="110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7349036" y="3181351"/>
            <a:ext cx="718640" cy="1336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31" name="直線矢印コネクタ 30"/>
          <p:cNvCxnSpPr/>
          <p:nvPr/>
        </p:nvCxnSpPr>
        <p:spPr>
          <a:xfrm>
            <a:off x="7658827" y="3351476"/>
            <a:ext cx="345530" cy="5632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1170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12" y="1313633"/>
            <a:ext cx="3859666" cy="308773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313633"/>
            <a:ext cx="3867150" cy="3093720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1423541" y="4876800"/>
            <a:ext cx="6296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左の図のように出力されるので、レイヤのプロパティから配色を整える。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847367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71" y="150021"/>
            <a:ext cx="3962400" cy="318985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857" y="2736226"/>
            <a:ext cx="3723468" cy="297877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171" y="150021"/>
            <a:ext cx="3294743" cy="2332678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2105025" y="866775"/>
            <a:ext cx="295275" cy="76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>
            <a:stCxn id="2" idx="3"/>
          </p:cNvCxnSpPr>
          <p:nvPr/>
        </p:nvCxnSpPr>
        <p:spPr>
          <a:xfrm flipV="1">
            <a:off x="2400300" y="800100"/>
            <a:ext cx="2962275" cy="1047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7124700" y="447675"/>
            <a:ext cx="1424214" cy="8191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796591" y="2199888"/>
            <a:ext cx="518609" cy="1623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0" name="直線矢印コネクタ 9"/>
          <p:cNvCxnSpPr/>
          <p:nvPr/>
        </p:nvCxnSpPr>
        <p:spPr>
          <a:xfrm flipH="1">
            <a:off x="6972300" y="2431938"/>
            <a:ext cx="247650" cy="9079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275772" y="3800475"/>
            <a:ext cx="44200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ラスタ＞抽出＞等高線　を選択する。</a:t>
            </a:r>
            <a:endParaRPr kumimoji="1" lang="en-US" altLang="ja-JP" sz="1600" b="1" dirty="0" smtClean="0"/>
          </a:p>
          <a:p>
            <a:r>
              <a:rPr lang="ja-JP" altLang="en-US" sz="1600" b="1" dirty="0" smtClean="0"/>
              <a:t>入力ファイル、出力先、等高線の間隔を指定する。</a:t>
            </a:r>
            <a:endParaRPr lang="en-US" altLang="ja-JP" sz="1600" b="1" dirty="0" smtClean="0"/>
          </a:p>
          <a:p>
            <a:r>
              <a:rPr kumimoji="1" lang="ja-JP" altLang="en-US" sz="1600" b="1" dirty="0" smtClean="0"/>
              <a:t>属性カラムにチェックを入れ、ＯＫをクリックすると等高線が表示される。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89430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71474" y="157691"/>
            <a:ext cx="8482239" cy="505354"/>
          </a:xfrm>
        </p:spPr>
        <p:txBody>
          <a:bodyPr>
            <a:noAutofit/>
          </a:bodyPr>
          <a:lstStyle/>
          <a:p>
            <a:r>
              <a:rPr lang="ja-JP" altLang="en-US" sz="3200" b="1" u="none" dirty="0" smtClean="0">
                <a:solidFill>
                  <a:srgbClr val="0070C0"/>
                </a:solidFill>
              </a:rPr>
              <a:t>逆距離加重法（</a:t>
            </a:r>
            <a:r>
              <a:rPr lang="en-US" altLang="ja-JP" sz="3200" b="1" u="none" dirty="0" err="1" smtClean="0">
                <a:solidFill>
                  <a:srgbClr val="0070C0"/>
                </a:solidFill>
              </a:rPr>
              <a:t>IDW:Inverse</a:t>
            </a:r>
            <a:r>
              <a:rPr lang="en-US" altLang="ja-JP" sz="3200" b="1" u="none" dirty="0" smtClean="0">
                <a:solidFill>
                  <a:srgbClr val="0070C0"/>
                </a:solidFill>
              </a:rPr>
              <a:t> Distance Weighted</a:t>
            </a:r>
            <a:r>
              <a:rPr lang="ja-JP" altLang="en-US" sz="3200" b="1" u="none" dirty="0" smtClean="0">
                <a:solidFill>
                  <a:srgbClr val="0070C0"/>
                </a:solidFill>
              </a:rPr>
              <a:t>）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474" y="998655"/>
            <a:ext cx="4127138" cy="3309718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663" y="1803902"/>
            <a:ext cx="3739050" cy="199289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566737" y="4382249"/>
            <a:ext cx="801052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latin typeface="+mj-ea"/>
                <a:ea typeface="+mj-ea"/>
              </a:rPr>
              <a:t>ラスタ＞データ補間＞データ補間をクリック</a:t>
            </a:r>
            <a:r>
              <a:rPr lang="ja-JP" altLang="en-US" sz="1600" b="1" dirty="0" smtClean="0">
                <a:latin typeface="+mj-ea"/>
                <a:ea typeface="+mj-ea"/>
              </a:rPr>
              <a:t>。</a:t>
            </a:r>
            <a:endParaRPr lang="en-US" altLang="ja-JP" sz="1600" b="1" dirty="0" smtClean="0">
              <a:latin typeface="+mj-ea"/>
              <a:ea typeface="+mj-ea"/>
            </a:endParaRPr>
          </a:p>
          <a:p>
            <a:r>
              <a:rPr lang="ja-JP" altLang="en-US" sz="1600" b="1" dirty="0" smtClean="0">
                <a:latin typeface="+mj-ea"/>
                <a:ea typeface="+mj-ea"/>
              </a:rPr>
              <a:t>ベクタレイヤを東京都の地価公示にする。</a:t>
            </a:r>
            <a:endParaRPr lang="en-US" altLang="ja-JP" sz="1600" b="1" dirty="0" smtClean="0">
              <a:latin typeface="+mj-ea"/>
              <a:ea typeface="+mj-ea"/>
            </a:endParaRPr>
          </a:p>
          <a:p>
            <a:r>
              <a:rPr lang="ja-JP" altLang="en-US" sz="1600" b="1" dirty="0" smtClean="0">
                <a:latin typeface="+mj-ea"/>
                <a:ea typeface="+mj-ea"/>
              </a:rPr>
              <a:t>補完する属性を地価データとする（属性テーブルから地価データを数値型に変換しておく）。</a:t>
            </a:r>
            <a:endParaRPr lang="en-US" altLang="ja-JP" sz="1600" b="1" dirty="0" smtClean="0">
              <a:latin typeface="+mj-ea"/>
              <a:ea typeface="+mj-ea"/>
            </a:endParaRPr>
          </a:p>
          <a:p>
            <a:r>
              <a:rPr lang="ja-JP" altLang="en-US" sz="1600" b="1" dirty="0" smtClean="0">
                <a:latin typeface="+mj-ea"/>
                <a:ea typeface="+mj-ea"/>
              </a:rPr>
              <a:t>タイプから点を選択し、</a:t>
            </a:r>
            <a:r>
              <a:rPr lang="ja-JP" altLang="en-US" sz="1600" b="1" dirty="0" smtClean="0">
                <a:latin typeface="+mj-ea"/>
              </a:rPr>
              <a:t>補完法</a:t>
            </a:r>
            <a:r>
              <a:rPr lang="ja-JP" altLang="en-US" sz="1600" b="1" dirty="0">
                <a:latin typeface="+mj-ea"/>
              </a:rPr>
              <a:t>を</a:t>
            </a:r>
            <a:r>
              <a:rPr lang="zh-TW" altLang="en-US" sz="1600" b="1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逆距離加重法</a:t>
            </a:r>
            <a:r>
              <a:rPr lang="ja-JP" altLang="en-US" sz="1600" b="1" dirty="0">
                <a:latin typeface="+mj-ea"/>
              </a:rPr>
              <a:t>（</a:t>
            </a:r>
            <a:r>
              <a:rPr lang="en-US" altLang="ja-JP" sz="1600" b="1" dirty="0">
                <a:latin typeface="+mj-ea"/>
              </a:rPr>
              <a:t>IDW</a:t>
            </a:r>
            <a:r>
              <a:rPr lang="ja-JP" altLang="en-US" sz="1600" b="1" dirty="0">
                <a:latin typeface="+mj-ea"/>
              </a:rPr>
              <a:t>）とする</a:t>
            </a:r>
            <a:r>
              <a:rPr lang="ja-JP" altLang="en-US" sz="1600" b="1" dirty="0" smtClean="0">
                <a:latin typeface="+mj-ea"/>
              </a:rPr>
              <a:t>。</a:t>
            </a:r>
            <a:endParaRPr lang="en-US" altLang="ja-JP" sz="1600" b="1" dirty="0" smtClean="0">
              <a:latin typeface="+mj-ea"/>
            </a:endParaRPr>
          </a:p>
          <a:p>
            <a:r>
              <a:rPr lang="ja-JP" altLang="en-US" sz="1600" b="1" dirty="0" smtClean="0">
                <a:latin typeface="+mj-ea"/>
              </a:rPr>
              <a:t>出力ファイル先とファイル名を選択し、</a:t>
            </a:r>
            <a:r>
              <a:rPr lang="en-US" altLang="ja-JP" sz="1600" b="1" dirty="0" smtClean="0">
                <a:latin typeface="+mj-ea"/>
              </a:rPr>
              <a:t>OK</a:t>
            </a:r>
            <a:r>
              <a:rPr lang="ja-JP" altLang="en-US" sz="1600" b="1" dirty="0" smtClean="0">
                <a:latin typeface="+mj-ea"/>
              </a:rPr>
              <a:t>をクリックする。</a:t>
            </a:r>
            <a:endParaRPr lang="en-US" altLang="ja-JP" sz="1600" b="1" dirty="0">
              <a:latin typeface="+mj-ea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266950" y="1362075"/>
            <a:ext cx="371475" cy="95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2657475" y="1447800"/>
            <a:ext cx="2457188" cy="4857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5772150" y="2085975"/>
            <a:ext cx="1038225" cy="114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5772150" y="2219325"/>
            <a:ext cx="1038225" cy="114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772149" y="2482348"/>
            <a:ext cx="495301" cy="1091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191249" y="2727067"/>
            <a:ext cx="619126" cy="103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>
            <a:stCxn id="12" idx="3"/>
          </p:cNvCxnSpPr>
          <p:nvPr/>
        </p:nvCxnSpPr>
        <p:spPr>
          <a:xfrm flipV="1">
            <a:off x="6810375" y="2333625"/>
            <a:ext cx="609600" cy="4451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/>
          <p:cNvSpPr/>
          <p:nvPr/>
        </p:nvSpPr>
        <p:spPr>
          <a:xfrm>
            <a:off x="7286623" y="2096925"/>
            <a:ext cx="628651" cy="12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994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83" y="1182083"/>
            <a:ext cx="4188542" cy="335083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470" y="1256808"/>
            <a:ext cx="4001730" cy="3201384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423541" y="4876800"/>
            <a:ext cx="6296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左の図のように出力されるので、レイヤのプロパティから配色を整える。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714389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sz="3200" b="1" u="none" dirty="0" smtClean="0">
                <a:solidFill>
                  <a:srgbClr val="0070C0"/>
                </a:solidFill>
              </a:rPr>
              <a:t>spline</a:t>
            </a:r>
            <a:r>
              <a:rPr lang="ja-JP" altLang="en-US" sz="3200" b="1" u="none" dirty="0" smtClean="0">
                <a:solidFill>
                  <a:srgbClr val="0070C0"/>
                </a:solidFill>
              </a:rPr>
              <a:t>補間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" y="915080"/>
            <a:ext cx="4064000" cy="398145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275" y="1349408"/>
            <a:ext cx="3095398" cy="353759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234" y="2525032"/>
            <a:ext cx="2491619" cy="1868714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052560" y="5070320"/>
            <a:ext cx="50388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QGIS</a:t>
            </a:r>
            <a:r>
              <a:rPr kumimoji="1" lang="ja-JP" altLang="en-US" sz="1600" b="1" dirty="0" smtClean="0"/>
              <a:t>から</a:t>
            </a:r>
            <a:r>
              <a:rPr kumimoji="1" lang="en-US" altLang="ja-JP" sz="1600" b="1" dirty="0" smtClean="0"/>
              <a:t>Grass</a:t>
            </a:r>
            <a:r>
              <a:rPr kumimoji="1" lang="ja-JP" altLang="en-US" sz="1600" b="1" dirty="0" smtClean="0"/>
              <a:t>データセットを作成し、</a:t>
            </a:r>
            <a:r>
              <a:rPr kumimoji="1" lang="en-US" altLang="ja-JP" sz="1600" b="1" dirty="0" smtClean="0"/>
              <a:t>GRASS</a:t>
            </a:r>
            <a:r>
              <a:rPr kumimoji="1" lang="ja-JP" altLang="en-US" sz="1600" b="1" dirty="0" smtClean="0"/>
              <a:t>を起動する。</a:t>
            </a:r>
            <a:endParaRPr kumimoji="1" lang="en-US" altLang="ja-JP" sz="1600" b="1" dirty="0" smtClean="0"/>
          </a:p>
          <a:p>
            <a:r>
              <a:rPr kumimoji="1" lang="en-US" altLang="ja-JP" sz="1600" b="1" dirty="0" smtClean="0"/>
              <a:t>GRASS</a:t>
            </a:r>
            <a:r>
              <a:rPr kumimoji="1" lang="ja-JP" altLang="en-US" sz="1600" b="1" dirty="0" smtClean="0"/>
              <a:t>で</a:t>
            </a:r>
            <a:r>
              <a:rPr kumimoji="1" lang="en-US" altLang="ja-JP" sz="1600" b="1" dirty="0" smtClean="0"/>
              <a:t>shape</a:t>
            </a:r>
            <a:r>
              <a:rPr kumimoji="1" lang="ja-JP" altLang="en-US" sz="1600" b="1" dirty="0" smtClean="0"/>
              <a:t>ファイルを読み込む。</a:t>
            </a:r>
            <a:endParaRPr kumimoji="1" lang="ja-JP" altLang="en-US" sz="1600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1352550" y="4657725"/>
            <a:ext cx="1114425" cy="161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5781675" y="1800225"/>
            <a:ext cx="238125" cy="190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0" name="直線矢印コネクタ 9"/>
          <p:cNvCxnSpPr>
            <a:stCxn id="8" idx="2"/>
          </p:cNvCxnSpPr>
          <p:nvPr/>
        </p:nvCxnSpPr>
        <p:spPr>
          <a:xfrm flipH="1">
            <a:off x="5695950" y="1990725"/>
            <a:ext cx="204788" cy="3238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139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2078</TotalTime>
  <Words>518</Words>
  <Application>Microsoft Office PowerPoint</Application>
  <PresentationFormat>画面に合わせる (16:10)</PresentationFormat>
  <Paragraphs>60</Paragraphs>
  <Slides>19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5" baseType="lpstr">
      <vt:lpstr>ＭＳ Ｐゴシック</vt:lpstr>
      <vt:lpstr>新細明體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不整三角網（TIN:Triangulated lrregular Network）</vt:lpstr>
      <vt:lpstr>PowerPoint プレゼンテーション</vt:lpstr>
      <vt:lpstr>PowerPoint プレゼンテーション</vt:lpstr>
      <vt:lpstr>PowerPoint プレゼンテーション</vt:lpstr>
      <vt:lpstr>逆距離加重法（IDW:Inverse Distance Weighted）</vt:lpstr>
      <vt:lpstr>PowerPoint プレゼンテーション</vt:lpstr>
      <vt:lpstr>spline補間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クリギング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131</cp:revision>
  <dcterms:created xsi:type="dcterms:W3CDTF">2015-06-26T03:04:37Z</dcterms:created>
  <dcterms:modified xsi:type="dcterms:W3CDTF">2016-09-20T07:33:23Z</dcterms:modified>
</cp:coreProperties>
</file>